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0"/>
  </p:notesMasterIdLst>
  <p:sldIdLst>
    <p:sldId id="265" r:id="rId2"/>
    <p:sldId id="266" r:id="rId3"/>
    <p:sldId id="267" r:id="rId4"/>
    <p:sldId id="268" r:id="rId5"/>
    <p:sldId id="269" r:id="rId6"/>
    <p:sldId id="270" r:id="rId7"/>
    <p:sldId id="271" r:id="rId8"/>
    <p:sldId id="272"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686" autoAdjust="0"/>
  </p:normalViewPr>
  <p:slideViewPr>
    <p:cSldViewPr>
      <p:cViewPr varScale="1">
        <p:scale>
          <a:sx n="57" d="100"/>
          <a:sy n="57" d="100"/>
        </p:scale>
        <p:origin x="-173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41E07BF-A738-49E5-A59B-4B9C177290D2}" type="datetimeFigureOut">
              <a:rPr lang="en-US" smtClean="0"/>
              <a:t>9/18/2013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0C7AACB-4619-4380-A684-868A493A560C}" type="slidenum">
              <a:rPr lang="en-US" smtClean="0"/>
              <a:t>‹#›</a:t>
            </a:fld>
            <a:endParaRPr lang="en-US"/>
          </a:p>
        </p:txBody>
      </p:sp>
    </p:spTree>
    <p:extLst>
      <p:ext uri="{BB962C8B-B14F-4D97-AF65-F5344CB8AC3E}">
        <p14:creationId xmlns:p14="http://schemas.microsoft.com/office/powerpoint/2010/main" val="1825224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In reference to the TIMMS study, there is power of the eraser and a gift of time.  The Core is asking us to prioritize student and teacher time, to excise out much of what is currently being taught so that we can put an end to the mile wide, inch deep phenomenon that is American Math education and create opportunities for students to dive deeply into the central and critical math concepts.  We are asking teachers to focus their time and energy so that the students are able to do the same.  </a:t>
            </a:r>
          </a:p>
          <a:p>
            <a:endParaRPr lang="en-US" smtClean="0">
              <a:latin typeface="Calibri" pitchFamily="34" charset="0"/>
              <a:ea typeface="ＭＳ Ｐゴシック" pitchFamily="34" charset="-128"/>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599F9BF1-4656-4D7A-85A2-109EF72234ED}" type="slidenum">
              <a:rPr lang="en-US" smtClean="0"/>
              <a:pPr eaLnBrk="1" hangingPunct="1"/>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smtClean="0">
                <a:latin typeface="Calibri" pitchFamily="34" charset="0"/>
                <a:ea typeface="ＭＳ Ｐゴシック" pitchFamily="34" charset="-128"/>
              </a:rPr>
              <a:t>Focus on the math that matters most</a:t>
            </a:r>
          </a:p>
          <a:p>
            <a:pPr>
              <a:buFontTx/>
              <a:buChar char="•"/>
            </a:pPr>
            <a:r>
              <a:rPr lang="en-US" smtClean="0">
                <a:latin typeface="Calibri" pitchFamily="34" charset="0"/>
                <a:ea typeface="ＭＳ Ｐゴシック" pitchFamily="34" charset="-128"/>
              </a:rPr>
              <a:t>Focusing on far fewer topics and treat them with much better care and detail.</a:t>
            </a:r>
          </a:p>
          <a:p>
            <a:pPr>
              <a:buFontTx/>
              <a:buChar char="•"/>
            </a:pPr>
            <a:r>
              <a:rPr lang="en-US" smtClean="0">
                <a:latin typeface="Calibri" pitchFamily="34" charset="0"/>
                <a:ea typeface="ＭＳ Ｐゴシック" pitchFamily="34" charset="-128"/>
              </a:rPr>
              <a:t>As shown  by the TIMMS study, in the high performing countries there is a relentless focus on specific areas of mathematics ie. addition and subtraction and the quantities they measure at the K-2 level.</a:t>
            </a:r>
          </a:p>
          <a:p>
            <a:pPr>
              <a:buFontTx/>
              <a:buChar char="•"/>
            </a:pPr>
            <a:r>
              <a:rPr lang="en-US" smtClean="0">
                <a:latin typeface="Calibri" pitchFamily="34" charset="0"/>
                <a:ea typeface="ＭＳ Ｐゴシック" pitchFamily="34" charset="-128"/>
              </a:rPr>
              <a:t>For the first time, we will model these countries by having fewer topics learned more deeply.  These core masteries will lead much fuller level of understanding.  In middle and high school, students with this mastery can move on to do work in data and statistics and applying their knowledge to fields such as Algebra, Trigonometry and Calculus. It will also enable them to engage in rich work in modeling multiple representation to other fields such as economics.</a:t>
            </a:r>
          </a:p>
          <a:p>
            <a:pPr>
              <a:buFontTx/>
              <a:buChar char="•"/>
            </a:pPr>
            <a:endParaRPr lang="en-US" smtClean="0">
              <a:latin typeface="Calibri" pitchFamily="34" charset="0"/>
              <a:ea typeface="ＭＳ Ｐゴシック" pitchFamily="34" charset="-128"/>
            </a:endParaRPr>
          </a:p>
          <a:p>
            <a:endParaRPr lang="en-US" smtClean="0">
              <a:latin typeface="Calibri" pitchFamily="34" charset="0"/>
              <a:ea typeface="ＭＳ Ｐゴシック" pitchFamily="34" charset="-128"/>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6512E11B-390D-4508-8023-06BC09709E08}" type="slidenum">
              <a:rPr lang="en-US" smtClean="0"/>
              <a:pPr eaLnBrk="1" hangingPunct="1"/>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We need to ask ourselves – </a:t>
            </a:r>
          </a:p>
          <a:p>
            <a:pPr>
              <a:buFontTx/>
              <a:buChar char="•"/>
            </a:pPr>
            <a:r>
              <a:rPr lang="en-US" smtClean="0">
                <a:latin typeface="Calibri" pitchFamily="34" charset="0"/>
                <a:ea typeface="ＭＳ Ｐゴシック" pitchFamily="34" charset="-128"/>
              </a:rPr>
              <a:t>How does the work I’m doing affect work at the next grade level?  </a:t>
            </a:r>
          </a:p>
          <a:p>
            <a:pPr marL="742909" lvl="1" indent="-285734">
              <a:buFontTx/>
              <a:buChar char="o"/>
            </a:pPr>
            <a:r>
              <a:rPr lang="en-US" smtClean="0">
                <a:latin typeface="Calibri" pitchFamily="34" charset="0"/>
                <a:ea typeface="ＭＳ Ｐゴシック" pitchFamily="34" charset="-128"/>
              </a:rPr>
              <a:t>Coherence is about the scope and sequence of those priority standards across grade bands.  </a:t>
            </a:r>
          </a:p>
          <a:p>
            <a:pPr>
              <a:buFontTx/>
              <a:buChar char="•"/>
            </a:pPr>
            <a:r>
              <a:rPr lang="en-US" smtClean="0">
                <a:latin typeface="Calibri" pitchFamily="34" charset="0"/>
                <a:ea typeface="ＭＳ Ｐゴシック" pitchFamily="34" charset="-128"/>
              </a:rPr>
              <a:t>How does multiplication get addressed across grades 3-5?  </a:t>
            </a:r>
          </a:p>
          <a:p>
            <a:pPr>
              <a:buFontTx/>
              <a:buChar char="•"/>
            </a:pPr>
            <a:r>
              <a:rPr lang="en-US" smtClean="0">
                <a:latin typeface="Calibri" pitchFamily="34" charset="0"/>
                <a:ea typeface="ＭＳ Ｐゴシック" pitchFamily="34" charset="-128"/>
              </a:rPr>
              <a:t>How do linear equations get handled between 8 and 9?  </a:t>
            </a:r>
          </a:p>
          <a:p>
            <a:pPr>
              <a:buFontTx/>
              <a:buChar char="•"/>
            </a:pPr>
            <a:r>
              <a:rPr lang="en-US" smtClean="0">
                <a:latin typeface="Calibri" pitchFamily="34" charset="0"/>
                <a:ea typeface="ＭＳ Ｐゴシック" pitchFamily="34" charset="-128"/>
              </a:rPr>
              <a:t>What must students know when they arrive, what will they know when they leave a certain grade level?</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46E6AA21-B793-4B75-A8FC-8DC85B372463}" type="slidenum">
              <a:rPr lang="en-US" smtClean="0"/>
              <a:pPr eaLnBrk="1" hangingPunct="1"/>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solidFill>
                  <a:srgbClr val="C00000"/>
                </a:solidFill>
                <a:latin typeface="Calibri" pitchFamily="34" charset="0"/>
                <a:ea typeface="ＭＳ Ｐゴシック" pitchFamily="34" charset="-128"/>
              </a:rPr>
              <a:t>Fluency is the quick mathematical content; what you should quickly know.  It should be recalled very quickly.  It allows students to get to application much faster and get to deeper understanding. We need to create contests in our schools around these fluencies.  This can be a fun project.  Deeper understanding is a result of fluency. Students are able to articulate their mathematical reasoning, they are able to access their answers through a couple of different vantage points; it’s not just getting to yes; it’s not just getting the answer but knowing why.  Students and teachers need to have a very deep understanding of the priority math concepts in order to manipulate them, articulate them, and come at them from different directions.</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3FBBC19C-D139-4FD2-A7A7-92D5833ADE60}" type="slidenum">
              <a:rPr lang="en-US" smtClean="0"/>
              <a:pPr eaLnBrk="1" hangingPunct="1"/>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Make these a fun project; create contests around these fluencies</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80FE2AAE-6EED-41A8-946A-DB97113587DE}" type="slidenum">
              <a:rPr lang="en-US" smtClean="0"/>
              <a:pPr eaLnBrk="1" hangingPunct="1"/>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The Common Core is built on the assumption that only through deep conceptual understanding can students build their math skills over time and arrive at college and career readiness by the time they leave high school.  The assumption here is that students who have deep conceptual understanding can: </a:t>
            </a:r>
          </a:p>
          <a:p>
            <a:pPr>
              <a:buFontTx/>
              <a:buAutoNum type="arabicPeriod"/>
            </a:pPr>
            <a:r>
              <a:rPr lang="en-US" smtClean="0">
                <a:latin typeface="Calibri" pitchFamily="34" charset="0"/>
                <a:ea typeface="ＭＳ Ｐゴシック" pitchFamily="34" charset="-128"/>
              </a:rPr>
              <a:t>Find “answers” through a number of different routes</a:t>
            </a:r>
          </a:p>
          <a:p>
            <a:pPr>
              <a:buFontTx/>
              <a:buAutoNum type="arabicPeriod"/>
            </a:pPr>
            <a:r>
              <a:rPr lang="en-US" smtClean="0">
                <a:latin typeface="Calibri" pitchFamily="34" charset="0"/>
                <a:ea typeface="ＭＳ Ｐゴシック" pitchFamily="34" charset="-128"/>
              </a:rPr>
              <a:t>Articulate their mathematical reasoning</a:t>
            </a:r>
          </a:p>
          <a:p>
            <a:pPr>
              <a:buFontTx/>
              <a:buAutoNum type="arabicPeriod"/>
            </a:pPr>
            <a:r>
              <a:rPr lang="en-US" smtClean="0">
                <a:latin typeface="Calibri" pitchFamily="34" charset="0"/>
                <a:ea typeface="ＭＳ Ｐゴシック" pitchFamily="34" charset="-128"/>
              </a:rPr>
              <a:t>Be fluent in the necessary baseline functions in math, so that they are able to spend their thinking and processing time unpacking mathematical facts and make meaning out of them.  </a:t>
            </a:r>
          </a:p>
          <a:p>
            <a:pPr>
              <a:buFontTx/>
              <a:buAutoNum type="arabicPeriod"/>
            </a:pPr>
            <a:r>
              <a:rPr lang="en-US" smtClean="0">
                <a:latin typeface="Calibri" pitchFamily="34" charset="0"/>
                <a:ea typeface="ＭＳ Ｐゴシック" pitchFamily="34" charset="-128"/>
              </a:rPr>
              <a:t>Rely on their teachers’ deep conceptual understanding and intimacy with the math concepts</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D11184A6-4D70-4BFB-866D-0BE9303A2B8A}" type="slidenum">
              <a:rPr lang="en-US" smtClean="0"/>
              <a:pPr eaLnBrk="1" hangingPunct="1"/>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The Common Core demands that all students engage in real world application of math concepts.  Through applications, teachers teach and measure students’ ability to determine which math is appropriate and how their reasoning should be used to solve complex problems. In college and career, students will need to solve math problems on a regular basis without being prompted to do so.  </a:t>
            </a:r>
          </a:p>
          <a:p>
            <a:endParaRPr lang="en-US" smtClean="0">
              <a:latin typeface="Calibri" pitchFamily="34" charset="0"/>
              <a:ea typeface="ＭＳ Ｐゴシック" pitchFamily="34" charset="-128"/>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0B6A2058-3DFA-4C2B-B560-49E4912B6DD0}" type="slidenum">
              <a:rPr lang="en-US" smtClean="0"/>
              <a:pPr eaLnBrk="1" hangingPunct="1"/>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This is an end to the false dichotomy of the “math wars.” It is really about dual intensity; the need to be able to practice and do the application.  Both things are critical.</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09" indent="-285734" eaLnBrk="0" hangingPunct="0">
              <a:defRPr baseline="-25000">
                <a:solidFill>
                  <a:schemeClr val="tx1"/>
                </a:solidFill>
                <a:latin typeface="Arial" charset="0"/>
                <a:ea typeface="ＭＳ Ｐゴシック" pitchFamily="34" charset="-128"/>
              </a:defRPr>
            </a:lvl2pPr>
            <a:lvl3pPr marL="1142937" indent="-228587" eaLnBrk="0" hangingPunct="0">
              <a:defRPr baseline="-25000">
                <a:solidFill>
                  <a:schemeClr val="tx1"/>
                </a:solidFill>
                <a:latin typeface="Arial" charset="0"/>
                <a:ea typeface="ＭＳ Ｐゴシック" pitchFamily="34" charset="-128"/>
              </a:defRPr>
            </a:lvl3pPr>
            <a:lvl4pPr marL="1600111" indent="-228587" eaLnBrk="0" hangingPunct="0">
              <a:defRPr baseline="-25000">
                <a:solidFill>
                  <a:schemeClr val="tx1"/>
                </a:solidFill>
                <a:latin typeface="Arial" charset="0"/>
                <a:ea typeface="ＭＳ Ｐゴシック" pitchFamily="34" charset="-128"/>
              </a:defRPr>
            </a:lvl4pPr>
            <a:lvl5pPr marL="2057287" indent="-228587" eaLnBrk="0" hangingPunct="0">
              <a:defRPr baseline="-25000">
                <a:solidFill>
                  <a:schemeClr val="tx1"/>
                </a:solidFill>
                <a:latin typeface="Arial" charset="0"/>
                <a:ea typeface="ＭＳ Ｐゴシック" pitchFamily="34" charset="-128"/>
              </a:defRPr>
            </a:lvl5pPr>
            <a:lvl6pPr marL="251446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63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8811"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5985" indent="-228587" defTabSz="457174"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1976A853-9971-4CC1-9AB0-AC5DF832C1C7}" type="slidenum">
              <a:rPr lang="en-US" smtClean="0"/>
              <a:pPr eaLnBrk="1" hangingPunct="1"/>
              <a:t>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72BABBF-79F7-4CFC-9926-B6BE5C86D12D}" type="datetimeFigureOut">
              <a:rPr lang="en-US" smtClean="0"/>
              <a:t>9/18/2013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B458C36-22FC-400D-9F83-2918EA33A69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2BABBF-79F7-4CFC-9926-B6BE5C86D12D}" type="datetimeFigureOut">
              <a:rPr lang="en-US" smtClean="0"/>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2BABBF-79F7-4CFC-9926-B6BE5C86D12D}" type="datetimeFigureOut">
              <a:rPr lang="en-US" smtClean="0"/>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2BABBF-79F7-4CFC-9926-B6BE5C86D12D}" type="datetimeFigureOut">
              <a:rPr lang="en-US" smtClean="0"/>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72BABBF-79F7-4CFC-9926-B6BE5C86D12D}" type="datetimeFigureOut">
              <a:rPr lang="en-US" smtClean="0"/>
              <a:t>9/18/2013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458C36-22FC-400D-9F83-2918EA33A69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72BABBF-79F7-4CFC-9926-B6BE5C86D12D}" type="datetimeFigureOut">
              <a:rPr lang="en-US" smtClean="0"/>
              <a:t>9/18/2013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72BABBF-79F7-4CFC-9926-B6BE5C86D12D}" type="datetimeFigureOut">
              <a:rPr lang="en-US" smtClean="0"/>
              <a:t>9/18/2013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2BABBF-79F7-4CFC-9926-B6BE5C86D12D}" type="datetimeFigureOut">
              <a:rPr lang="en-US" smtClean="0"/>
              <a:t>9/18/2013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2BABBF-79F7-4CFC-9926-B6BE5C86D12D}" type="datetimeFigureOut">
              <a:rPr lang="en-US" smtClean="0"/>
              <a:t>9/18/2013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72BABBF-79F7-4CFC-9926-B6BE5C86D12D}" type="datetimeFigureOut">
              <a:rPr lang="en-US" smtClean="0"/>
              <a:t>9/18/2013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458C36-22FC-400D-9F83-2918EA33A69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72BABBF-79F7-4CFC-9926-B6BE5C86D12D}" type="datetimeFigureOut">
              <a:rPr lang="en-US" smtClean="0"/>
              <a:t>9/18/2013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B458C36-22FC-400D-9F83-2918EA33A69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72BABBF-79F7-4CFC-9926-B6BE5C86D12D}" type="datetimeFigureOut">
              <a:rPr lang="en-US" smtClean="0"/>
              <a:t>9/18/2013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458C36-22FC-400D-9F83-2918EA33A69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12750" y="80963"/>
            <a:ext cx="8229600" cy="1165225"/>
          </a:xfrm>
        </p:spPr>
        <p:txBody>
          <a:bodyPr/>
          <a:lstStyle/>
          <a:p>
            <a:pPr eaLnBrk="1" hangingPunct="1"/>
            <a:r>
              <a:rPr lang="en-US" smtClean="0">
                <a:latin typeface="Rockwell" pitchFamily="18" charset="0"/>
                <a:ea typeface="ＭＳ Ｐゴシック" pitchFamily="34" charset="-128"/>
              </a:rPr>
              <a:t>Mathematics Shift 1: Focus</a:t>
            </a:r>
          </a:p>
        </p:txBody>
      </p:sp>
      <p:graphicFrame>
        <p:nvGraphicFramePr>
          <p:cNvPr id="5" name="Content Placeholder 4"/>
          <p:cNvGraphicFramePr>
            <a:graphicFrameLocks noGrp="1"/>
          </p:cNvGraphicFramePr>
          <p:nvPr>
            <p:ph idx="1"/>
          </p:nvPr>
        </p:nvGraphicFramePr>
        <p:xfrm>
          <a:off x="457200" y="1111250"/>
          <a:ext cx="8229600" cy="5198708"/>
        </p:xfrm>
        <a:graphic>
          <a:graphicData uri="http://schemas.openxmlformats.org/drawingml/2006/table">
            <a:tbl>
              <a:tblPr firstRow="1" bandRow="1">
                <a:tableStyleId>{5C22544A-7EE6-4342-B048-85BDC9FD1C3A}</a:tableStyleId>
              </a:tblPr>
              <a:tblGrid>
                <a:gridCol w="2743200"/>
                <a:gridCol w="2743200"/>
                <a:gridCol w="2743200"/>
              </a:tblGrid>
              <a:tr h="365809">
                <a:tc>
                  <a:txBody>
                    <a:bodyPr/>
                    <a:lstStyle/>
                    <a:p>
                      <a:r>
                        <a:rPr lang="en-US" sz="1800" dirty="0" smtClean="0"/>
                        <a:t>What</a:t>
                      </a:r>
                      <a:r>
                        <a:rPr lang="en-US" sz="1800" baseline="0" dirty="0" smtClean="0"/>
                        <a:t> the Student Does…</a:t>
                      </a:r>
                      <a:endParaRPr lang="en-US" sz="1800" dirty="0"/>
                    </a:p>
                  </a:txBody>
                  <a:tcPr marT="45726" marB="45726"/>
                </a:tc>
                <a:tc>
                  <a:txBody>
                    <a:bodyPr/>
                    <a:lstStyle/>
                    <a:p>
                      <a:r>
                        <a:rPr lang="en-US" sz="1800" dirty="0" smtClean="0"/>
                        <a:t>What the Teacher Does…</a:t>
                      </a:r>
                      <a:endParaRPr lang="en-US" sz="1800" dirty="0"/>
                    </a:p>
                  </a:txBody>
                  <a:tcPr marT="45726" marB="45726"/>
                </a:tc>
                <a:tc>
                  <a:txBody>
                    <a:bodyPr/>
                    <a:lstStyle/>
                    <a:p>
                      <a:r>
                        <a:rPr lang="en-US" sz="1800" dirty="0" smtClean="0"/>
                        <a:t>What the Principal Does…</a:t>
                      </a:r>
                      <a:endParaRPr lang="en-US" sz="1800" dirty="0"/>
                    </a:p>
                  </a:txBody>
                  <a:tcPr marT="45726" marB="45726"/>
                </a:tc>
              </a:tr>
              <a:tr h="4558616">
                <a:tc>
                  <a:txBody>
                    <a:bodyPr/>
                    <a:lstStyle/>
                    <a:p>
                      <a:pPr>
                        <a:buFont typeface="Arial" pitchFamily="34" charset="0"/>
                        <a:buChar char="•"/>
                      </a:pPr>
                      <a:r>
                        <a:rPr lang="en-US" sz="1400" dirty="0" smtClean="0"/>
                        <a:t>Spend </a:t>
                      </a:r>
                      <a:r>
                        <a:rPr lang="en-US" sz="1400" b="1" dirty="0" smtClean="0"/>
                        <a:t>more time </a:t>
                      </a:r>
                      <a:r>
                        <a:rPr lang="en-US" sz="1400" dirty="0" smtClean="0"/>
                        <a:t>thinking and working</a:t>
                      </a:r>
                      <a:r>
                        <a:rPr lang="en-US" sz="1400" baseline="0" dirty="0" smtClean="0"/>
                        <a:t> on fewer concepts.</a:t>
                      </a:r>
                    </a:p>
                    <a:p>
                      <a:pPr>
                        <a:buFont typeface="Arial" pitchFamily="34" charset="0"/>
                        <a:buChar char="•"/>
                      </a:pPr>
                      <a:r>
                        <a:rPr lang="en-US" sz="1400" baseline="0" dirty="0" smtClean="0"/>
                        <a:t>Being able to </a:t>
                      </a:r>
                      <a:r>
                        <a:rPr lang="en-US" sz="1400" b="1" baseline="0" dirty="0" smtClean="0"/>
                        <a:t>understand concepts </a:t>
                      </a:r>
                      <a:r>
                        <a:rPr lang="en-US" sz="1400" baseline="0" dirty="0" smtClean="0"/>
                        <a:t>as well as processes (algorithms).</a:t>
                      </a:r>
                    </a:p>
                    <a:p>
                      <a:pPr>
                        <a:buFont typeface="Arial" pitchFamily="34" charset="0"/>
                        <a:buNone/>
                      </a:pPr>
                      <a:endParaRPr lang="en-US" sz="1400" dirty="0"/>
                    </a:p>
                  </a:txBody>
                  <a:tcPr marT="45726" marB="45726"/>
                </a:tc>
                <a:tc>
                  <a:txBody>
                    <a:bodyPr/>
                    <a:lstStyle/>
                    <a:p>
                      <a:pPr>
                        <a:buFont typeface="Arial" pitchFamily="34" charset="0"/>
                        <a:buChar char="•"/>
                      </a:pPr>
                      <a:r>
                        <a:rPr lang="en-US" sz="1400" dirty="0" smtClean="0"/>
                        <a:t>Make conscious decisions about what to </a:t>
                      </a:r>
                      <a:r>
                        <a:rPr lang="en-US" sz="1400" b="1" dirty="0" smtClean="0"/>
                        <a:t>excise</a:t>
                      </a:r>
                      <a:r>
                        <a:rPr lang="en-US" sz="1400" b="1" baseline="0" dirty="0" smtClean="0"/>
                        <a:t> from the curriculum </a:t>
                      </a:r>
                      <a:r>
                        <a:rPr lang="en-US" sz="1400" baseline="0" dirty="0" smtClean="0"/>
                        <a:t>and what to focus</a:t>
                      </a:r>
                    </a:p>
                    <a:p>
                      <a:pPr>
                        <a:buFont typeface="Arial" pitchFamily="34" charset="0"/>
                        <a:buChar char="•"/>
                      </a:pPr>
                      <a:r>
                        <a:rPr lang="en-US" sz="1400" baseline="0" dirty="0" smtClean="0"/>
                        <a:t>Pay more attention to </a:t>
                      </a:r>
                      <a:r>
                        <a:rPr lang="en-US" sz="1400" b="1" baseline="0" dirty="0" smtClean="0"/>
                        <a:t>high leverage content </a:t>
                      </a:r>
                      <a:r>
                        <a:rPr lang="en-US" sz="1400" baseline="0" dirty="0" smtClean="0"/>
                        <a:t>and invest the appropriate time for all students to learn before moving onto the next topic.</a:t>
                      </a:r>
                    </a:p>
                    <a:p>
                      <a:pPr>
                        <a:buFont typeface="Arial" pitchFamily="34" charset="0"/>
                        <a:buChar char="•"/>
                      </a:pPr>
                      <a:r>
                        <a:rPr lang="en-US" sz="1400" baseline="0" dirty="0" smtClean="0"/>
                        <a:t>Think about how the </a:t>
                      </a:r>
                      <a:r>
                        <a:rPr lang="en-US" sz="1400" b="1" baseline="0" dirty="0" smtClean="0"/>
                        <a:t>concepts connects </a:t>
                      </a:r>
                      <a:r>
                        <a:rPr lang="en-US" sz="1400" baseline="0" dirty="0" smtClean="0"/>
                        <a:t>to one another</a:t>
                      </a:r>
                    </a:p>
                    <a:p>
                      <a:pPr>
                        <a:buFont typeface="Arial" pitchFamily="34" charset="0"/>
                        <a:buChar char="•"/>
                      </a:pPr>
                      <a:r>
                        <a:rPr lang="en-US" sz="1400" baseline="0" dirty="0" smtClean="0"/>
                        <a:t>Build </a:t>
                      </a:r>
                      <a:r>
                        <a:rPr lang="en-US" sz="1400" b="1" baseline="0" dirty="0" smtClean="0"/>
                        <a:t>knowledge, fluency and understanding </a:t>
                      </a:r>
                      <a:r>
                        <a:rPr lang="en-US" sz="1400" baseline="0" dirty="0" smtClean="0"/>
                        <a:t>of why and how we do certain math concepts.</a:t>
                      </a:r>
                    </a:p>
                  </a:txBody>
                  <a:tcPr marT="45726" marB="45726"/>
                </a:tc>
                <a:tc>
                  <a:txBody>
                    <a:bodyPr/>
                    <a:lstStyle/>
                    <a:p>
                      <a:pPr>
                        <a:buFont typeface="Arial" pitchFamily="34" charset="0"/>
                        <a:buChar char="•"/>
                      </a:pPr>
                      <a:r>
                        <a:rPr lang="en-US" sz="1400" dirty="0" smtClean="0"/>
                        <a:t>Work with groups of math</a:t>
                      </a:r>
                      <a:r>
                        <a:rPr lang="en-US" sz="1400" baseline="0" dirty="0" smtClean="0"/>
                        <a:t> teachers to determine what </a:t>
                      </a:r>
                      <a:r>
                        <a:rPr lang="en-US" sz="1400" b="1" baseline="0" dirty="0" smtClean="0"/>
                        <a:t>content to prioritize </a:t>
                      </a:r>
                      <a:r>
                        <a:rPr lang="en-US" sz="1400" baseline="0" dirty="0" smtClean="0"/>
                        <a:t>most deeply and what content can be removed (or decrease attention). </a:t>
                      </a:r>
                    </a:p>
                    <a:p>
                      <a:pPr>
                        <a:buFont typeface="Arial" pitchFamily="34" charset="0"/>
                        <a:buChar char="•"/>
                      </a:pPr>
                      <a:r>
                        <a:rPr lang="en-US" sz="1400" baseline="0" dirty="0" smtClean="0"/>
                        <a:t>Determine the areas </a:t>
                      </a:r>
                      <a:r>
                        <a:rPr lang="en-US" sz="1400" b="1" baseline="0" dirty="0" smtClean="0"/>
                        <a:t>of intensive focus (fluency),</a:t>
                      </a:r>
                      <a:r>
                        <a:rPr lang="en-US" sz="1400" baseline="0" dirty="0" smtClean="0"/>
                        <a:t> determine where to re-think and link (apply to core understandings), sampling (expose students, but not at the same depth).</a:t>
                      </a:r>
                    </a:p>
                    <a:p>
                      <a:pPr>
                        <a:buFont typeface="Arial" pitchFamily="34" charset="0"/>
                        <a:buChar char="•"/>
                      </a:pPr>
                      <a:r>
                        <a:rPr lang="en-US" sz="1400" baseline="0" dirty="0" smtClean="0"/>
                        <a:t>Determine not only the what, but at what</a:t>
                      </a:r>
                      <a:r>
                        <a:rPr lang="en-US" sz="1400" b="1" baseline="0" dirty="0" smtClean="0"/>
                        <a:t> intensity</a:t>
                      </a:r>
                      <a:r>
                        <a:rPr lang="en-US" sz="1400" baseline="0" dirty="0" smtClean="0"/>
                        <a:t>.</a:t>
                      </a:r>
                    </a:p>
                    <a:p>
                      <a:pPr>
                        <a:buFont typeface="Arial" pitchFamily="34" charset="0"/>
                        <a:buChar char="•"/>
                      </a:pPr>
                      <a:r>
                        <a:rPr lang="en-US" sz="1400" baseline="0" dirty="0" smtClean="0"/>
                        <a:t>Give teachers enough time, with a focused body of material, to build their own </a:t>
                      </a:r>
                      <a:r>
                        <a:rPr lang="en-US" sz="1400" b="1" baseline="0" dirty="0" smtClean="0"/>
                        <a:t>depth of knowledge</a:t>
                      </a:r>
                      <a:r>
                        <a:rPr lang="en-US" sz="1400" baseline="0" dirty="0" smtClean="0"/>
                        <a:t>.</a:t>
                      </a:r>
                    </a:p>
                  </a:txBody>
                  <a:tcPr marT="45726" marB="45726"/>
                </a:tc>
              </a:tr>
            </a:tbl>
          </a:graphicData>
        </a:graphic>
      </p:graphicFrame>
      <p:sp>
        <p:nvSpPr>
          <p:cNvPr id="20497"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8649D86D-2C51-41C3-BDA1-495EB0D81C2B}" type="slidenum">
              <a:rPr lang="en-US" baseline="0" smtClean="0">
                <a:solidFill>
                  <a:srgbClr val="0A2D6B"/>
                </a:solidFill>
              </a:rPr>
              <a:pPr eaLnBrk="1" hangingPunct="1"/>
              <a:t>1</a:t>
            </a:fld>
            <a:endParaRPr lang="en-US" baseline="0" smtClean="0">
              <a:solidFill>
                <a:srgbClr val="0A2D6B"/>
              </a:solidFill>
            </a:endParaRPr>
          </a:p>
        </p:txBody>
      </p:sp>
    </p:spTree>
    <p:extLst>
      <p:ext uri="{BB962C8B-B14F-4D97-AF65-F5344CB8AC3E}">
        <p14:creationId xmlns:p14="http://schemas.microsoft.com/office/powerpoint/2010/main" val="1222095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447800"/>
          <a:ext cx="8229600" cy="4486656"/>
        </p:xfrm>
        <a:graphic>
          <a:graphicData uri="http://schemas.openxmlformats.org/drawingml/2006/table">
            <a:tbl>
              <a:tblPr firstRow="1" bandRow="1">
                <a:tableStyleId>{5C22544A-7EE6-4342-B048-85BDC9FD1C3A}</a:tableStyleId>
              </a:tblPr>
              <a:tblGrid>
                <a:gridCol w="1828800"/>
                <a:gridCol w="6400800"/>
              </a:tblGrid>
              <a:tr h="700980">
                <a:tc>
                  <a:txBody>
                    <a:bodyPr/>
                    <a:lstStyle/>
                    <a:p>
                      <a:pPr marL="228600" marR="0" indent="-228600" algn="ctr">
                        <a:lnSpc>
                          <a:spcPct val="115000"/>
                        </a:lnSpc>
                        <a:spcBef>
                          <a:spcPts val="0"/>
                        </a:spcBef>
                        <a:spcAft>
                          <a:spcPts val="0"/>
                        </a:spcAft>
                        <a:tabLst>
                          <a:tab pos="228600" algn="l"/>
                          <a:tab pos="457200" algn="l"/>
                        </a:tabLst>
                      </a:pPr>
                      <a:r>
                        <a:rPr lang="en-US" sz="1400" dirty="0">
                          <a:latin typeface="Calibri"/>
                          <a:ea typeface="Calibri"/>
                          <a:cs typeface="Times New Roman"/>
                        </a:rPr>
                        <a:t/>
                      </a:r>
                      <a:br>
                        <a:rPr lang="en-US" sz="1400" dirty="0">
                          <a:latin typeface="Calibri"/>
                          <a:ea typeface="Calibri"/>
                          <a:cs typeface="Times New Roman"/>
                        </a:rPr>
                      </a:br>
                      <a:r>
                        <a:rPr lang="en-US" sz="2000" b="1" dirty="0">
                          <a:latin typeface="Calibri"/>
                          <a:ea typeface="Calibri"/>
                          <a:cs typeface="Arial"/>
                        </a:rPr>
                        <a:t>Grade</a:t>
                      </a:r>
                      <a:endParaRPr lang="en-US" sz="2000" dirty="0">
                        <a:latin typeface="Times New Roman"/>
                        <a:ea typeface="Calibri"/>
                        <a:cs typeface="Times New Roman"/>
                      </a:endParaRPr>
                    </a:p>
                  </a:txBody>
                  <a:tcPr marL="68580" marR="68580" marT="0" marB="0" anchor="b"/>
                </a:tc>
                <a:tc>
                  <a:txBody>
                    <a:bodyPr/>
                    <a:lstStyle/>
                    <a:p>
                      <a:pPr marL="0" marR="0" indent="0">
                        <a:lnSpc>
                          <a:spcPct val="115000"/>
                        </a:lnSpc>
                        <a:spcBef>
                          <a:spcPts val="0"/>
                        </a:spcBef>
                        <a:spcAft>
                          <a:spcPts val="0"/>
                        </a:spcAft>
                        <a:tabLst>
                          <a:tab pos="228600" algn="l"/>
                          <a:tab pos="457200" algn="l"/>
                        </a:tabLst>
                      </a:pPr>
                      <a:r>
                        <a:rPr lang="en-US" sz="2000" b="1" dirty="0">
                          <a:latin typeface="Calibri"/>
                          <a:ea typeface="Calibri"/>
                          <a:cs typeface="Arial"/>
                        </a:rPr>
                        <a:t>Priorities in Support of Rich Instruction and Expectations of Fluency and Conceptual Understanding</a:t>
                      </a:r>
                      <a:endParaRPr lang="en-US" sz="2000" dirty="0">
                        <a:latin typeface="Times New Roman"/>
                        <a:ea typeface="Calibri"/>
                        <a:cs typeface="Times New Roman"/>
                      </a:endParaRPr>
                    </a:p>
                  </a:txBody>
                  <a:tcPr marL="68580" marR="68580" marT="0" marB="0" anchor="b"/>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K–2</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Addition and subtraction, measurement using whole number quantities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3–5</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Multiplication and division of whole numbers and fractions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6</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Ratios and proportional reasoning; early expressions and equations</a:t>
                      </a:r>
                      <a:endParaRPr lang="en-US" sz="2400" dirty="0">
                        <a:latin typeface="Times New Roman"/>
                        <a:ea typeface="Calibri"/>
                        <a:cs typeface="Times New Roman"/>
                      </a:endParaRPr>
                    </a:p>
                  </a:txBody>
                  <a:tcPr marL="68580" marR="68580" marT="0" marB="0" anchor="ctr"/>
                </a:tc>
              </a:tr>
              <a:tr h="841177">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7</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Ratios and proportional reasoning; arithmetic of rational numbers</a:t>
                      </a:r>
                      <a:endParaRPr lang="en-US" sz="2400" dirty="0">
                        <a:latin typeface="Times New Roman"/>
                        <a:ea typeface="Calibri"/>
                        <a:cs typeface="Times New Roman"/>
                      </a:endParaRPr>
                    </a:p>
                  </a:txBody>
                  <a:tcPr marL="68580" marR="68580" marT="0" marB="0" anchor="ctr"/>
                </a:tc>
              </a:tr>
              <a:tr h="420588">
                <a:tc>
                  <a:txBody>
                    <a:bodyPr/>
                    <a:lstStyle/>
                    <a:p>
                      <a:pPr marL="0" marR="0" indent="0" algn="ctr">
                        <a:lnSpc>
                          <a:spcPct val="115000"/>
                        </a:lnSpc>
                        <a:spcBef>
                          <a:spcPts val="0"/>
                        </a:spcBef>
                        <a:spcAft>
                          <a:spcPts val="0"/>
                        </a:spcAft>
                        <a:tabLst>
                          <a:tab pos="228600" algn="l"/>
                          <a:tab pos="457200" algn="l"/>
                        </a:tabLst>
                      </a:pPr>
                      <a:r>
                        <a:rPr lang="en-US" sz="2400" dirty="0">
                          <a:latin typeface="Calibri"/>
                          <a:ea typeface="Calibri"/>
                          <a:cs typeface="Arial"/>
                        </a:rPr>
                        <a:t>8</a:t>
                      </a:r>
                      <a:endParaRPr lang="en-US" sz="24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2400" dirty="0">
                          <a:latin typeface="Calibri"/>
                          <a:ea typeface="Calibri"/>
                          <a:cs typeface="Arial"/>
                        </a:rPr>
                        <a:t>Linear algebra</a:t>
                      </a:r>
                      <a:endParaRPr lang="en-US" sz="2400" dirty="0">
                        <a:latin typeface="Times New Roman"/>
                        <a:ea typeface="Calibri"/>
                        <a:cs typeface="Times New Roman"/>
                      </a:endParaRPr>
                    </a:p>
                  </a:txBody>
                  <a:tcPr marL="68580" marR="68580" marT="0" marB="0" anchor="ctr"/>
                </a:tc>
              </a:tr>
            </a:tbl>
          </a:graphicData>
        </a:graphic>
      </p:graphicFrame>
      <p:sp>
        <p:nvSpPr>
          <p:cNvPr id="21529" name="Title 1"/>
          <p:cNvSpPr>
            <a:spLocks noGrp="1"/>
          </p:cNvSpPr>
          <p:nvPr>
            <p:ph type="title"/>
          </p:nvPr>
        </p:nvSpPr>
        <p:spPr>
          <a:xfrm>
            <a:off x="609600" y="533400"/>
            <a:ext cx="8229600" cy="600075"/>
          </a:xfrm>
        </p:spPr>
        <p:txBody>
          <a:bodyPr>
            <a:normAutofit fontScale="90000"/>
          </a:bodyPr>
          <a:lstStyle/>
          <a:p>
            <a:pPr eaLnBrk="1" hangingPunct="1"/>
            <a:r>
              <a:rPr lang="en-US" dirty="0" smtClean="0">
                <a:latin typeface="Rockwell" pitchFamily="18" charset="0"/>
                <a:ea typeface="ＭＳ Ｐゴシック" pitchFamily="34" charset="-128"/>
              </a:rPr>
              <a:t>Priorities in Math</a:t>
            </a:r>
          </a:p>
        </p:txBody>
      </p:sp>
      <p:sp>
        <p:nvSpPr>
          <p:cNvPr id="21530" name="Slide Number Placeholder 3"/>
          <p:cNvSpPr txBox="1">
            <a:spLocks noGrp="1"/>
          </p:cNvSpPr>
          <p:nvPr/>
        </p:nvSpPr>
        <p:spPr bwMode="auto">
          <a:xfrm>
            <a:off x="8089900" y="6464300"/>
            <a:ext cx="596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algn="r" eaLnBrk="1" hangingPunct="1"/>
            <a:fld id="{FBBD5088-FD7D-4DBE-AF81-BDFABACEAD38}" type="slidenum">
              <a:rPr lang="en-US" sz="1000" baseline="0">
                <a:solidFill>
                  <a:srgbClr val="0A2D6B"/>
                </a:solidFill>
                <a:cs typeface="Arial" charset="0"/>
              </a:rPr>
              <a:pPr algn="r" eaLnBrk="1" hangingPunct="1"/>
              <a:t>2</a:t>
            </a:fld>
            <a:endParaRPr lang="en-US" sz="1000" baseline="0">
              <a:solidFill>
                <a:srgbClr val="0A2D6B"/>
              </a:solidFill>
              <a:cs typeface="Arial" charset="0"/>
            </a:endParaRPr>
          </a:p>
        </p:txBody>
      </p:sp>
    </p:spTree>
    <p:extLst>
      <p:ext uri="{BB962C8B-B14F-4D97-AF65-F5344CB8AC3E}">
        <p14:creationId xmlns:p14="http://schemas.microsoft.com/office/powerpoint/2010/main" val="2452852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12750" y="80963"/>
            <a:ext cx="8229600" cy="1165225"/>
          </a:xfrm>
        </p:spPr>
        <p:txBody>
          <a:bodyPr>
            <a:normAutofit fontScale="90000"/>
          </a:bodyPr>
          <a:lstStyle/>
          <a:p>
            <a:pPr eaLnBrk="1" hangingPunct="1"/>
            <a:r>
              <a:rPr lang="en-US" smtClean="0">
                <a:latin typeface="Rockwell" pitchFamily="18" charset="0"/>
                <a:ea typeface="ＭＳ Ｐゴシック" pitchFamily="34" charset="-128"/>
              </a:rPr>
              <a:t>Mathematics Shift 2: Coherence</a:t>
            </a:r>
          </a:p>
        </p:txBody>
      </p:sp>
      <p:graphicFrame>
        <p:nvGraphicFramePr>
          <p:cNvPr id="5" name="Content Placeholder 4"/>
          <p:cNvGraphicFramePr>
            <a:graphicFrameLocks noGrp="1"/>
          </p:cNvGraphicFramePr>
          <p:nvPr>
            <p:ph idx="1"/>
          </p:nvPr>
        </p:nvGraphicFramePr>
        <p:xfrm>
          <a:off x="457200" y="1206500"/>
          <a:ext cx="8229600" cy="5120620"/>
        </p:xfrm>
        <a:graphic>
          <a:graphicData uri="http://schemas.openxmlformats.org/drawingml/2006/table">
            <a:tbl>
              <a:tblPr firstRow="1" bandRow="1">
                <a:tableStyleId>{5C22544A-7EE6-4342-B048-85BDC9FD1C3A}</a:tableStyleId>
              </a:tblPr>
              <a:tblGrid>
                <a:gridCol w="2743200"/>
                <a:gridCol w="2743200"/>
                <a:gridCol w="2743200"/>
              </a:tblGrid>
              <a:tr h="395100">
                <a:tc>
                  <a:txBody>
                    <a:bodyPr/>
                    <a:lstStyle/>
                    <a:p>
                      <a:r>
                        <a:rPr lang="en-US" sz="1800" dirty="0" smtClean="0"/>
                        <a:t>What</a:t>
                      </a:r>
                      <a:r>
                        <a:rPr lang="en-US" sz="1800" baseline="0" dirty="0" smtClean="0"/>
                        <a:t> the Student Does…</a:t>
                      </a:r>
                      <a:endParaRPr lang="en-US" sz="1800" dirty="0"/>
                    </a:p>
                  </a:txBody>
                  <a:tcPr marT="45715" marB="45715"/>
                </a:tc>
                <a:tc>
                  <a:txBody>
                    <a:bodyPr/>
                    <a:lstStyle/>
                    <a:p>
                      <a:r>
                        <a:rPr lang="en-US" sz="1800" dirty="0" smtClean="0"/>
                        <a:t>What the Teacher Does…</a:t>
                      </a:r>
                      <a:endParaRPr lang="en-US" sz="1800" dirty="0"/>
                    </a:p>
                  </a:txBody>
                  <a:tcPr marT="45715" marB="45715"/>
                </a:tc>
                <a:tc>
                  <a:txBody>
                    <a:bodyPr/>
                    <a:lstStyle/>
                    <a:p>
                      <a:r>
                        <a:rPr lang="en-US" sz="1800" dirty="0" smtClean="0"/>
                        <a:t>What the Principal Does…</a:t>
                      </a:r>
                      <a:endParaRPr lang="en-US" sz="1800" dirty="0"/>
                    </a:p>
                  </a:txBody>
                  <a:tcPr marT="45715" marB="45715"/>
                </a:tc>
              </a:tr>
              <a:tr h="4480113">
                <a:tc>
                  <a:txBody>
                    <a:bodyPr/>
                    <a:lstStyle/>
                    <a:p>
                      <a:pPr>
                        <a:buFont typeface="Arial" pitchFamily="34" charset="0"/>
                        <a:buChar char="•"/>
                      </a:pPr>
                      <a:r>
                        <a:rPr lang="en-US" sz="1800" b="1" dirty="0" smtClean="0"/>
                        <a:t>Build on knowledge</a:t>
                      </a:r>
                      <a:r>
                        <a:rPr lang="en-US" sz="1800" dirty="0" smtClean="0"/>
                        <a:t> from year to year,</a:t>
                      </a:r>
                      <a:r>
                        <a:rPr lang="en-US" sz="1800" baseline="0" dirty="0" smtClean="0"/>
                        <a:t> in a coherent learning progression</a:t>
                      </a:r>
                    </a:p>
                  </a:txBody>
                  <a:tcPr marT="45715" marB="45715"/>
                </a:tc>
                <a:tc>
                  <a:txBody>
                    <a:bodyPr/>
                    <a:lstStyle/>
                    <a:p>
                      <a:pPr>
                        <a:buFont typeface="Arial" pitchFamily="34" charset="0"/>
                        <a:buChar char="•"/>
                      </a:pPr>
                      <a:r>
                        <a:rPr lang="en-US" sz="1800" dirty="0" smtClean="0"/>
                        <a:t>Connect the threads of math</a:t>
                      </a:r>
                      <a:r>
                        <a:rPr lang="en-US" sz="1800" baseline="0" dirty="0" smtClean="0"/>
                        <a:t> focus </a:t>
                      </a:r>
                      <a:r>
                        <a:rPr lang="en-US" sz="1800" b="1" baseline="0" dirty="0" smtClean="0"/>
                        <a:t>areas across grade </a:t>
                      </a:r>
                      <a:r>
                        <a:rPr lang="en-US" sz="1800" baseline="0" dirty="0" smtClean="0"/>
                        <a:t>levels</a:t>
                      </a:r>
                    </a:p>
                    <a:p>
                      <a:pPr>
                        <a:buFont typeface="Arial" pitchFamily="34" charset="0"/>
                        <a:buChar char="•"/>
                      </a:pPr>
                      <a:r>
                        <a:rPr lang="en-US" sz="1800" baseline="0" dirty="0" smtClean="0"/>
                        <a:t>Think deeply about what you’re focusing on and the ways in which those focus areas </a:t>
                      </a:r>
                      <a:r>
                        <a:rPr lang="en-US" sz="1800" b="1" baseline="0" dirty="0" smtClean="0"/>
                        <a:t>connect to the way it was taught the year before </a:t>
                      </a:r>
                      <a:r>
                        <a:rPr lang="en-US" sz="1800" baseline="0" dirty="0" smtClean="0"/>
                        <a:t>and the years after</a:t>
                      </a:r>
                      <a:endParaRPr lang="en-US" sz="1800" dirty="0"/>
                    </a:p>
                  </a:txBody>
                  <a:tcPr marT="45715" marB="45715"/>
                </a:tc>
                <a:tc>
                  <a:txBody>
                    <a:bodyPr/>
                    <a:lstStyle/>
                    <a:p>
                      <a:pPr>
                        <a:buFont typeface="Arial" pitchFamily="34" charset="0"/>
                        <a:buChar char="•"/>
                      </a:pPr>
                      <a:r>
                        <a:rPr lang="en-US" sz="1800" dirty="0" smtClean="0"/>
                        <a:t>Ensure that teachers of the same content</a:t>
                      </a:r>
                      <a:r>
                        <a:rPr lang="en-US" sz="1800" baseline="0" dirty="0" smtClean="0"/>
                        <a:t> across grade levels allow for </a:t>
                      </a:r>
                      <a:r>
                        <a:rPr lang="en-US" sz="1800" b="1" baseline="0" dirty="0" smtClean="0"/>
                        <a:t>discussion and planning </a:t>
                      </a:r>
                      <a:r>
                        <a:rPr lang="en-US" sz="1800" baseline="0" dirty="0" smtClean="0"/>
                        <a:t>to ensure for coherence/threads of main ideas</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txBody>
                  <a:tcPr marT="45715" marB="45715"/>
                </a:tc>
              </a:tr>
            </a:tbl>
          </a:graphicData>
        </a:graphic>
      </p:graphicFrame>
      <p:sp>
        <p:nvSpPr>
          <p:cNvPr id="2254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FDBDAB0C-5141-4742-A0AC-8DECB61C0891}" type="slidenum">
              <a:rPr lang="en-US" baseline="0" smtClean="0">
                <a:solidFill>
                  <a:srgbClr val="0A2D6B"/>
                </a:solidFill>
              </a:rPr>
              <a:pPr eaLnBrk="1" hangingPunct="1"/>
              <a:t>3</a:t>
            </a:fld>
            <a:endParaRPr lang="en-US" baseline="0" smtClean="0">
              <a:solidFill>
                <a:srgbClr val="0A2D6B"/>
              </a:solidFill>
            </a:endParaRPr>
          </a:p>
        </p:txBody>
      </p:sp>
    </p:spTree>
    <p:extLst>
      <p:ext uri="{BB962C8B-B14F-4D97-AF65-F5344CB8AC3E}">
        <p14:creationId xmlns:p14="http://schemas.microsoft.com/office/powerpoint/2010/main" val="3319242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12750" y="80963"/>
            <a:ext cx="8229600" cy="1165225"/>
          </a:xfrm>
        </p:spPr>
        <p:txBody>
          <a:bodyPr/>
          <a:lstStyle/>
          <a:p>
            <a:pPr eaLnBrk="1" hangingPunct="1"/>
            <a:r>
              <a:rPr lang="en-US" smtClean="0">
                <a:latin typeface="Rockwell" pitchFamily="18" charset="0"/>
                <a:ea typeface="ＭＳ Ｐゴシック" pitchFamily="34" charset="-128"/>
              </a:rPr>
              <a:t>Mathematics Shift 3: Fluency</a:t>
            </a:r>
          </a:p>
        </p:txBody>
      </p:sp>
      <p:graphicFrame>
        <p:nvGraphicFramePr>
          <p:cNvPr id="5" name="Content Placeholder 4"/>
          <p:cNvGraphicFramePr>
            <a:graphicFrameLocks noGrp="1"/>
          </p:cNvGraphicFramePr>
          <p:nvPr>
            <p:ph idx="1"/>
          </p:nvPr>
        </p:nvGraphicFramePr>
        <p:xfrm>
          <a:off x="457200" y="1206500"/>
          <a:ext cx="8229600" cy="484630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Spend </a:t>
                      </a:r>
                      <a:r>
                        <a:rPr lang="en-US" sz="1800" b="1" dirty="0" smtClean="0"/>
                        <a:t>time</a:t>
                      </a:r>
                      <a:r>
                        <a:rPr lang="en-US" sz="1800" b="1" baseline="0" dirty="0" smtClean="0"/>
                        <a:t> practicing</a:t>
                      </a:r>
                      <a:r>
                        <a:rPr lang="en-US" sz="1800" baseline="0" dirty="0" smtClean="0"/>
                        <a:t>, with intensity, skills (in high volume)</a:t>
                      </a:r>
                      <a:endParaRPr lang="en-US" sz="1800" dirty="0"/>
                    </a:p>
                  </a:txBody>
                  <a:tcPr marT="45717" marB="45717"/>
                </a:tc>
                <a:tc>
                  <a:txBody>
                    <a:bodyPr/>
                    <a:lstStyle/>
                    <a:p>
                      <a:pPr>
                        <a:buFont typeface="Arial" pitchFamily="34" charset="0"/>
                        <a:buChar char="•"/>
                      </a:pPr>
                      <a:r>
                        <a:rPr lang="en-US" sz="1800" dirty="0" smtClean="0"/>
                        <a:t>Push students to know basic skills at</a:t>
                      </a:r>
                      <a:r>
                        <a:rPr lang="en-US" sz="1800" baseline="0" dirty="0" smtClean="0"/>
                        <a:t> a greater level of fluency</a:t>
                      </a:r>
                    </a:p>
                    <a:p>
                      <a:pPr>
                        <a:buFont typeface="Arial" pitchFamily="34" charset="0"/>
                        <a:buChar char="•"/>
                      </a:pPr>
                      <a:r>
                        <a:rPr lang="en-US" sz="1800" baseline="0" dirty="0" smtClean="0"/>
                        <a:t>Focus on the </a:t>
                      </a:r>
                      <a:r>
                        <a:rPr lang="en-US" sz="1800" b="1" baseline="0" dirty="0" smtClean="0"/>
                        <a:t>listed fluencies </a:t>
                      </a:r>
                      <a:r>
                        <a:rPr lang="en-US" sz="1800" baseline="0" dirty="0" smtClean="0"/>
                        <a:t>by grade level</a:t>
                      </a:r>
                    </a:p>
                    <a:p>
                      <a:pPr>
                        <a:buFont typeface="Arial" pitchFamily="34" charset="0"/>
                        <a:buChar char="•"/>
                      </a:pPr>
                      <a:r>
                        <a:rPr lang="en-US" sz="1800" baseline="0" dirty="0" smtClean="0"/>
                        <a:t>Create </a:t>
                      </a:r>
                      <a:r>
                        <a:rPr lang="en-US" sz="1800" b="1" baseline="0" dirty="0" smtClean="0"/>
                        <a:t>high quality worksheets, problem </a:t>
                      </a:r>
                      <a:r>
                        <a:rPr lang="en-US" sz="1800" baseline="0" dirty="0" smtClean="0"/>
                        <a:t>sets, in high volume</a:t>
                      </a:r>
                    </a:p>
                  </a:txBody>
                  <a:tcPr marT="45717" marB="45717"/>
                </a:tc>
                <a:tc>
                  <a:txBody>
                    <a:bodyPr/>
                    <a:lstStyle/>
                    <a:p>
                      <a:pPr>
                        <a:buFont typeface="Arial" pitchFamily="34" charset="0"/>
                        <a:buChar char="•"/>
                      </a:pPr>
                      <a:r>
                        <a:rPr lang="en-US" sz="1800" dirty="0" smtClean="0"/>
                        <a:t>Take on fluencies as a stand alone CC aligned activity and build </a:t>
                      </a:r>
                      <a:r>
                        <a:rPr lang="en-US" sz="1800" b="1" dirty="0" smtClean="0"/>
                        <a:t>school culture around them</a:t>
                      </a:r>
                      <a:r>
                        <a:rPr lang="en-US" sz="1800" dirty="0" smtClean="0"/>
                        <a:t>.</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356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392124D2-BC6A-4819-88C9-3B85DA65F5AF}" type="slidenum">
              <a:rPr lang="en-US" baseline="0" smtClean="0">
                <a:solidFill>
                  <a:srgbClr val="0A2D6B"/>
                </a:solidFill>
              </a:rPr>
              <a:pPr eaLnBrk="1" hangingPunct="1"/>
              <a:t>4</a:t>
            </a:fld>
            <a:endParaRPr lang="en-US" baseline="0" smtClean="0">
              <a:solidFill>
                <a:srgbClr val="0A2D6B"/>
              </a:solidFill>
            </a:endParaRPr>
          </a:p>
        </p:txBody>
      </p:sp>
    </p:spTree>
    <p:extLst>
      <p:ext uri="{BB962C8B-B14F-4D97-AF65-F5344CB8AC3E}">
        <p14:creationId xmlns:p14="http://schemas.microsoft.com/office/powerpoint/2010/main" val="3633929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639762"/>
          </a:xfrm>
        </p:spPr>
        <p:txBody>
          <a:bodyPr>
            <a:normAutofit fontScale="90000"/>
          </a:bodyPr>
          <a:lstStyle/>
          <a:p>
            <a:pPr eaLnBrk="1" hangingPunct="1"/>
            <a:r>
              <a:rPr lang="en-US" smtClean="0">
                <a:latin typeface="Rockwell" pitchFamily="18" charset="0"/>
                <a:ea typeface="ＭＳ Ｐゴシック" pitchFamily="34" charset="-128"/>
              </a:rPr>
              <a:t>Key Fluencies</a:t>
            </a:r>
          </a:p>
        </p:txBody>
      </p:sp>
      <p:graphicFrame>
        <p:nvGraphicFramePr>
          <p:cNvPr id="4" name="Content Placeholder 3"/>
          <p:cNvGraphicFramePr>
            <a:graphicFrameLocks noGrp="1"/>
          </p:cNvGraphicFramePr>
          <p:nvPr>
            <p:ph idx="1"/>
          </p:nvPr>
        </p:nvGraphicFramePr>
        <p:xfrm>
          <a:off x="685800" y="990600"/>
          <a:ext cx="7620000" cy="5562602"/>
        </p:xfrm>
        <a:graphic>
          <a:graphicData uri="http://schemas.openxmlformats.org/drawingml/2006/table">
            <a:tbl>
              <a:tblPr firstRow="1" bandRow="1">
                <a:tableStyleId>{8EC20E35-A176-4012-BC5E-935CFFF8708E}</a:tableStyleId>
              </a:tblPr>
              <a:tblGrid>
                <a:gridCol w="3810000"/>
                <a:gridCol w="3810000"/>
              </a:tblGrid>
              <a:tr h="395433">
                <a:tc>
                  <a:txBody>
                    <a:bodyPr/>
                    <a:lstStyle/>
                    <a:p>
                      <a:pPr marL="228600" marR="0" indent="-228600">
                        <a:lnSpc>
                          <a:spcPct val="115000"/>
                        </a:lnSpc>
                        <a:spcBef>
                          <a:spcPts val="0"/>
                        </a:spcBef>
                        <a:spcAft>
                          <a:spcPts val="0"/>
                        </a:spcAft>
                        <a:tabLst>
                          <a:tab pos="228600" algn="l"/>
                          <a:tab pos="457200" algn="l"/>
                        </a:tabLst>
                      </a:pPr>
                      <a:r>
                        <a:rPr lang="en-US" sz="1000" dirty="0"/>
                        <a:t>Grade</a:t>
                      </a:r>
                      <a:endParaRPr lang="en-US" sz="1200" dirty="0">
                        <a:latin typeface="Times New Roman"/>
                        <a:ea typeface="Calibri"/>
                        <a:cs typeface="Times New Roman"/>
                      </a:endParaRPr>
                    </a:p>
                  </a:txBody>
                  <a:tcPr marL="68580" marR="68580" marT="0" marB="0" anchor="ctr"/>
                </a:tc>
                <a:tc>
                  <a:txBody>
                    <a:bodyPr/>
                    <a:lstStyle/>
                    <a:p>
                      <a:pPr marL="0" marR="0" indent="0">
                        <a:lnSpc>
                          <a:spcPct val="115000"/>
                        </a:lnSpc>
                        <a:spcBef>
                          <a:spcPts val="0"/>
                        </a:spcBef>
                        <a:spcAft>
                          <a:spcPts val="0"/>
                        </a:spcAft>
                        <a:tabLst>
                          <a:tab pos="228600" algn="l"/>
                          <a:tab pos="457200" algn="l"/>
                        </a:tabLst>
                      </a:pPr>
                      <a:r>
                        <a:rPr lang="en-US" sz="1000" dirty="0"/>
                        <a:t>Required Fluency</a:t>
                      </a:r>
                      <a:endParaRPr lang="en-US" sz="12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K</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5</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1</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10</a:t>
                      </a:r>
                      <a:endParaRPr lang="en-US" sz="2800" dirty="0">
                        <a:latin typeface="Times New Roman"/>
                        <a:ea typeface="Calibri"/>
                        <a:cs typeface="Times New Roman"/>
                      </a:endParaRPr>
                    </a:p>
                  </a:txBody>
                  <a:tcPr marL="68580" marR="68580" marT="0" marB="0" anchor="ctr"/>
                </a:tc>
              </a:tr>
              <a:tr h="1063335">
                <a:tc>
                  <a:txBody>
                    <a:bodyPr/>
                    <a:lstStyle/>
                    <a:p>
                      <a:pPr marL="0" marR="0" indent="0" algn="ctr">
                        <a:lnSpc>
                          <a:spcPct val="115000"/>
                        </a:lnSpc>
                        <a:spcBef>
                          <a:spcPts val="200"/>
                        </a:spcBef>
                        <a:spcAft>
                          <a:spcPts val="200"/>
                        </a:spcAft>
                        <a:tabLst>
                          <a:tab pos="228600" algn="l"/>
                          <a:tab pos="457200" algn="l"/>
                        </a:tabLst>
                      </a:pPr>
                      <a:r>
                        <a:rPr lang="en-US" sz="1800" dirty="0"/>
                        <a:t>2</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20</a:t>
                      </a:r>
                      <a:endParaRPr lang="en-US" sz="2800" dirty="0"/>
                    </a:p>
                    <a:p>
                      <a:pPr marL="0" marR="0" indent="0">
                        <a:lnSpc>
                          <a:spcPct val="115000"/>
                        </a:lnSpc>
                        <a:spcBef>
                          <a:spcPts val="200"/>
                        </a:spcBef>
                        <a:spcAft>
                          <a:spcPts val="200"/>
                        </a:spcAft>
                        <a:tabLst>
                          <a:tab pos="228600" algn="l"/>
                          <a:tab pos="457200" algn="l"/>
                        </a:tabLst>
                      </a:pPr>
                      <a:r>
                        <a:rPr lang="en-US" sz="1800" dirty="0"/>
                        <a:t>Add/subtract within 100 (pencil and paper)</a:t>
                      </a:r>
                      <a:endParaRPr lang="en-US" sz="2800" dirty="0">
                        <a:latin typeface="Times New Roman"/>
                        <a:ea typeface="Calibri"/>
                        <a:cs typeface="Times New Roman"/>
                      </a:endParaRPr>
                    </a:p>
                  </a:txBody>
                  <a:tcPr marL="68580" marR="68580" marT="0" marB="0" anchor="ctr"/>
                </a:tc>
              </a:tr>
              <a:tr h="726946">
                <a:tc>
                  <a:txBody>
                    <a:bodyPr/>
                    <a:lstStyle/>
                    <a:p>
                      <a:pPr marL="0" marR="0" indent="0" algn="ctr">
                        <a:lnSpc>
                          <a:spcPct val="115000"/>
                        </a:lnSpc>
                        <a:spcBef>
                          <a:spcPts val="200"/>
                        </a:spcBef>
                        <a:spcAft>
                          <a:spcPts val="200"/>
                        </a:spcAft>
                        <a:tabLst>
                          <a:tab pos="228600" algn="l"/>
                          <a:tab pos="457200" algn="l"/>
                        </a:tabLst>
                      </a:pPr>
                      <a:r>
                        <a:rPr lang="en-US" sz="1800" dirty="0"/>
                        <a:t>3</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Multiply/divide within 100</a:t>
                      </a:r>
                      <a:endParaRPr lang="en-US" sz="2800" dirty="0"/>
                    </a:p>
                    <a:p>
                      <a:pPr marL="0" marR="0" indent="0">
                        <a:lnSpc>
                          <a:spcPct val="115000"/>
                        </a:lnSpc>
                        <a:spcBef>
                          <a:spcPts val="200"/>
                        </a:spcBef>
                        <a:spcAft>
                          <a:spcPts val="200"/>
                        </a:spcAft>
                        <a:tabLst>
                          <a:tab pos="228600" algn="l"/>
                          <a:tab pos="457200" algn="l"/>
                        </a:tabLst>
                      </a:pPr>
                      <a:r>
                        <a:rPr lang="en-US" sz="1800" dirty="0"/>
                        <a:t>Add/subtract within 1000</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4</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Add/subtract within 1,000,000</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5</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Multi-digit multiplication</a:t>
                      </a:r>
                      <a:endParaRPr lang="en-US" sz="2800" dirty="0">
                        <a:latin typeface="Times New Roman"/>
                        <a:ea typeface="Calibri"/>
                        <a:cs typeface="Times New Roman"/>
                      </a:endParaRPr>
                    </a:p>
                  </a:txBody>
                  <a:tcPr marL="68580" marR="68580" marT="0" marB="0" anchor="ctr"/>
                </a:tc>
              </a:tr>
              <a:tr h="726946">
                <a:tc>
                  <a:txBody>
                    <a:bodyPr/>
                    <a:lstStyle/>
                    <a:p>
                      <a:pPr marL="0" marR="0" indent="0" algn="ctr">
                        <a:lnSpc>
                          <a:spcPct val="115000"/>
                        </a:lnSpc>
                        <a:spcBef>
                          <a:spcPts val="200"/>
                        </a:spcBef>
                        <a:spcAft>
                          <a:spcPts val="200"/>
                        </a:spcAft>
                        <a:tabLst>
                          <a:tab pos="228600" algn="l"/>
                          <a:tab pos="457200" algn="l"/>
                        </a:tabLst>
                      </a:pPr>
                      <a:r>
                        <a:rPr lang="en-US" sz="1800" dirty="0"/>
                        <a:t>6</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Multi-digit division</a:t>
                      </a:r>
                      <a:endParaRPr lang="en-US" sz="2800" dirty="0"/>
                    </a:p>
                    <a:p>
                      <a:pPr marL="0" marR="0" indent="0">
                        <a:lnSpc>
                          <a:spcPct val="115000"/>
                        </a:lnSpc>
                        <a:spcBef>
                          <a:spcPts val="200"/>
                        </a:spcBef>
                        <a:spcAft>
                          <a:spcPts val="200"/>
                        </a:spcAft>
                        <a:tabLst>
                          <a:tab pos="228600" algn="l"/>
                          <a:tab pos="457200" algn="l"/>
                        </a:tabLst>
                      </a:pPr>
                      <a:r>
                        <a:rPr lang="en-US" sz="1800" dirty="0"/>
                        <a:t>Multi-digit decimal operations</a:t>
                      </a:r>
                      <a:endParaRPr lang="en-US" sz="2800" dirty="0">
                        <a:latin typeface="Times New Roman"/>
                        <a:ea typeface="Calibri"/>
                        <a:cs typeface="Times New Roman"/>
                      </a:endParaRPr>
                    </a:p>
                  </a:txBody>
                  <a:tcPr marL="68580" marR="68580" marT="0" marB="0" anchor="ctr"/>
                </a:tc>
              </a:tr>
              <a:tr h="395433">
                <a:tc>
                  <a:txBody>
                    <a:bodyPr/>
                    <a:lstStyle/>
                    <a:p>
                      <a:pPr marL="0" marR="0" indent="0" algn="ctr">
                        <a:lnSpc>
                          <a:spcPct val="115000"/>
                        </a:lnSpc>
                        <a:spcBef>
                          <a:spcPts val="200"/>
                        </a:spcBef>
                        <a:spcAft>
                          <a:spcPts val="200"/>
                        </a:spcAft>
                        <a:tabLst>
                          <a:tab pos="228600" algn="l"/>
                          <a:tab pos="457200" algn="l"/>
                        </a:tabLst>
                      </a:pPr>
                      <a:r>
                        <a:rPr lang="en-US" sz="1800" dirty="0"/>
                        <a:t>7</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Solve </a:t>
                      </a:r>
                      <a:r>
                        <a:rPr lang="en-US" sz="1800" dirty="0" err="1"/>
                        <a:t>px</a:t>
                      </a:r>
                      <a:r>
                        <a:rPr lang="en-US" sz="1800" dirty="0"/>
                        <a:t> + q = r, p(x + q) = r</a:t>
                      </a:r>
                      <a:endParaRPr lang="en-US" sz="2800" dirty="0">
                        <a:latin typeface="Times New Roman"/>
                        <a:ea typeface="Calibri"/>
                        <a:cs typeface="Times New Roman"/>
                      </a:endParaRPr>
                    </a:p>
                  </a:txBody>
                  <a:tcPr marL="68580" marR="68580" marT="0" marB="0" anchor="ctr"/>
                </a:tc>
              </a:tr>
              <a:tr h="672777">
                <a:tc>
                  <a:txBody>
                    <a:bodyPr/>
                    <a:lstStyle/>
                    <a:p>
                      <a:pPr marL="0" marR="0" indent="0" algn="ctr">
                        <a:lnSpc>
                          <a:spcPct val="115000"/>
                        </a:lnSpc>
                        <a:spcBef>
                          <a:spcPts val="200"/>
                        </a:spcBef>
                        <a:spcAft>
                          <a:spcPts val="200"/>
                        </a:spcAft>
                        <a:tabLst>
                          <a:tab pos="228600" algn="l"/>
                          <a:tab pos="457200" algn="l"/>
                        </a:tabLst>
                      </a:pPr>
                      <a:r>
                        <a:rPr lang="en-US" sz="1800" dirty="0"/>
                        <a:t>8</a:t>
                      </a:r>
                      <a:endParaRPr lang="en-US" sz="1800" dirty="0">
                        <a:latin typeface="Times New Roman"/>
                        <a:ea typeface="Calibri"/>
                        <a:cs typeface="Times New Roman"/>
                      </a:endParaRPr>
                    </a:p>
                  </a:txBody>
                  <a:tcPr marL="68580" marR="68580" marT="0" marB="0" anchor="ctr"/>
                </a:tc>
                <a:tc>
                  <a:txBody>
                    <a:bodyPr/>
                    <a:lstStyle/>
                    <a:p>
                      <a:pPr marL="0" marR="0" indent="0">
                        <a:lnSpc>
                          <a:spcPct val="115000"/>
                        </a:lnSpc>
                        <a:spcBef>
                          <a:spcPts val="200"/>
                        </a:spcBef>
                        <a:spcAft>
                          <a:spcPts val="200"/>
                        </a:spcAft>
                        <a:tabLst>
                          <a:tab pos="228600" algn="l"/>
                          <a:tab pos="457200" algn="l"/>
                        </a:tabLst>
                      </a:pPr>
                      <a:r>
                        <a:rPr lang="en-US" sz="1800" dirty="0"/>
                        <a:t>Solve simple 2</a:t>
                      </a:r>
                      <a:r>
                        <a:rPr lang="en-US" sz="1800" dirty="0">
                          <a:sym typeface="Symbol"/>
                        </a:rPr>
                        <a:t></a:t>
                      </a:r>
                      <a:r>
                        <a:rPr lang="en-US" sz="1800" dirty="0"/>
                        <a:t>2 systems by inspection</a:t>
                      </a:r>
                      <a:endParaRPr lang="en-US" sz="2800" dirty="0">
                        <a:latin typeface="Times New Roman"/>
                        <a:ea typeface="Calibri"/>
                        <a:cs typeface="Times New Roman"/>
                      </a:endParaRPr>
                    </a:p>
                  </a:txBody>
                  <a:tcPr marL="68580" marR="68580" marT="0" marB="0" anchor="ctr"/>
                </a:tc>
              </a:tr>
            </a:tbl>
          </a:graphicData>
        </a:graphic>
      </p:graphicFrame>
      <p:sp>
        <p:nvSpPr>
          <p:cNvPr id="24603" name="Slide Number Placeholder 3"/>
          <p:cNvSpPr txBox="1">
            <a:spLocks noGrp="1"/>
          </p:cNvSpPr>
          <p:nvPr/>
        </p:nvSpPr>
        <p:spPr bwMode="auto">
          <a:xfrm>
            <a:off x="8089900" y="6464300"/>
            <a:ext cx="596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algn="r" eaLnBrk="1" hangingPunct="1"/>
            <a:fld id="{69B48E9D-4FCC-4B7D-82DB-003F953D8D6D}" type="slidenum">
              <a:rPr lang="en-US" sz="1000" baseline="0">
                <a:solidFill>
                  <a:srgbClr val="0A2D6B"/>
                </a:solidFill>
                <a:cs typeface="Arial" charset="0"/>
              </a:rPr>
              <a:pPr algn="r" eaLnBrk="1" hangingPunct="1"/>
              <a:t>5</a:t>
            </a:fld>
            <a:endParaRPr lang="en-US" sz="1000" baseline="0">
              <a:solidFill>
                <a:srgbClr val="0A2D6B"/>
              </a:solidFill>
              <a:cs typeface="Arial" charset="0"/>
            </a:endParaRPr>
          </a:p>
        </p:txBody>
      </p:sp>
    </p:spTree>
    <p:extLst>
      <p:ext uri="{BB962C8B-B14F-4D97-AF65-F5344CB8AC3E}">
        <p14:creationId xmlns:p14="http://schemas.microsoft.com/office/powerpoint/2010/main" val="979628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152400"/>
            <a:ext cx="9144000" cy="936625"/>
          </a:xfrm>
        </p:spPr>
        <p:txBody>
          <a:bodyPr>
            <a:noAutofit/>
          </a:bodyPr>
          <a:lstStyle/>
          <a:p>
            <a:pPr algn="ctr" eaLnBrk="1" hangingPunct="1"/>
            <a:r>
              <a:rPr lang="en-US" sz="3600" dirty="0" smtClean="0">
                <a:latin typeface="Rockwell" pitchFamily="18" charset="0"/>
                <a:ea typeface="ＭＳ Ｐゴシック" pitchFamily="34" charset="-128"/>
              </a:rPr>
              <a:t>Mathematics Shift 4: Deep Understanding</a:t>
            </a:r>
          </a:p>
        </p:txBody>
      </p:sp>
      <p:graphicFrame>
        <p:nvGraphicFramePr>
          <p:cNvPr id="5" name="Content Placeholder 4"/>
          <p:cNvGraphicFramePr>
            <a:graphicFrameLocks noGrp="1"/>
          </p:cNvGraphicFramePr>
          <p:nvPr>
            <p:ph idx="1"/>
          </p:nvPr>
        </p:nvGraphicFramePr>
        <p:xfrm>
          <a:off x="457200" y="1206500"/>
          <a:ext cx="8229600" cy="512062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Show, through numerous</a:t>
                      </a:r>
                      <a:r>
                        <a:rPr lang="en-US" sz="1800" baseline="0" dirty="0" smtClean="0"/>
                        <a:t> ways, </a:t>
                      </a:r>
                      <a:r>
                        <a:rPr lang="en-US" sz="1800" b="1" baseline="0" dirty="0" smtClean="0"/>
                        <a:t>mastery of material at a deep level</a:t>
                      </a:r>
                    </a:p>
                    <a:p>
                      <a:pPr>
                        <a:buFont typeface="Arial" pitchFamily="34" charset="0"/>
                        <a:buChar char="•"/>
                      </a:pPr>
                      <a:r>
                        <a:rPr lang="en-US" sz="1800" baseline="0" dirty="0" smtClean="0"/>
                        <a:t>Use mathematical practices to demonstrate understanding of different material and concepts</a:t>
                      </a:r>
                      <a:endParaRPr lang="en-US" sz="1800" dirty="0"/>
                    </a:p>
                  </a:txBody>
                  <a:tcPr marT="45717" marB="45717"/>
                </a:tc>
                <a:tc>
                  <a:txBody>
                    <a:bodyPr/>
                    <a:lstStyle/>
                    <a:p>
                      <a:pPr>
                        <a:buFont typeface="Arial" pitchFamily="34" charset="0"/>
                        <a:buChar char="•"/>
                      </a:pPr>
                      <a:r>
                        <a:rPr lang="en-US" sz="1800" dirty="0" smtClean="0"/>
                        <a:t>Ask yourself</a:t>
                      </a:r>
                      <a:r>
                        <a:rPr lang="en-US" sz="1800" baseline="0" dirty="0" smtClean="0"/>
                        <a:t> what mastery/</a:t>
                      </a:r>
                      <a:r>
                        <a:rPr lang="en-US" sz="1800" b="1" baseline="0" dirty="0" smtClean="0"/>
                        <a:t>proficiency</a:t>
                      </a:r>
                      <a:r>
                        <a:rPr lang="en-US" sz="1800" baseline="0" dirty="0" smtClean="0"/>
                        <a:t> really looks like and means</a:t>
                      </a:r>
                    </a:p>
                    <a:p>
                      <a:pPr>
                        <a:buFont typeface="Arial" pitchFamily="34" charset="0"/>
                        <a:buChar char="•"/>
                      </a:pPr>
                      <a:r>
                        <a:rPr lang="en-US" sz="1800" baseline="0" dirty="0" smtClean="0"/>
                        <a:t>Plan for progressions of levels of understanding </a:t>
                      </a:r>
                    </a:p>
                    <a:p>
                      <a:pPr>
                        <a:buFont typeface="Arial" pitchFamily="34" charset="0"/>
                        <a:buChar char="•"/>
                      </a:pPr>
                      <a:r>
                        <a:rPr lang="en-US" sz="1800" baseline="0" dirty="0" smtClean="0"/>
                        <a:t>Spend the time to gain the depth of the understanding</a:t>
                      </a:r>
                    </a:p>
                    <a:p>
                      <a:pPr>
                        <a:buFont typeface="Arial" pitchFamily="34" charset="0"/>
                        <a:buChar char="•"/>
                      </a:pPr>
                      <a:r>
                        <a:rPr lang="en-US" sz="1800" baseline="0" dirty="0" smtClean="0"/>
                        <a:t>Become flexible and comfortable in own depth of content knowledge</a:t>
                      </a:r>
                      <a:endParaRPr lang="en-US" sz="1800" dirty="0"/>
                    </a:p>
                  </a:txBody>
                  <a:tcPr marT="45717" marB="45717"/>
                </a:tc>
                <a:tc>
                  <a:txBody>
                    <a:bodyPr/>
                    <a:lstStyle/>
                    <a:p>
                      <a:pPr>
                        <a:buFont typeface="Arial" pitchFamily="34" charset="0"/>
                        <a:buChar char="•"/>
                      </a:pPr>
                      <a:r>
                        <a:rPr lang="en-US" sz="1800" dirty="0" smtClean="0"/>
                        <a:t>Allow teachers to spend time</a:t>
                      </a:r>
                      <a:r>
                        <a:rPr lang="en-US" sz="1800" baseline="0" dirty="0" smtClean="0"/>
                        <a:t> developing their own content knowledge</a:t>
                      </a:r>
                    </a:p>
                    <a:p>
                      <a:pPr>
                        <a:buFont typeface="Arial" pitchFamily="34" charset="0"/>
                        <a:buChar char="•"/>
                      </a:pPr>
                      <a:r>
                        <a:rPr lang="en-US" sz="1800" baseline="0" dirty="0" smtClean="0"/>
                        <a:t>Provide meaningful </a:t>
                      </a:r>
                      <a:r>
                        <a:rPr lang="en-US" sz="1800" b="1" baseline="0" dirty="0" smtClean="0"/>
                        <a:t>professional development on  what student mastery and proficiency really should look like </a:t>
                      </a:r>
                      <a:r>
                        <a:rPr lang="en-US" sz="1800" baseline="0" dirty="0" smtClean="0"/>
                        <a:t>at every grade level by analyzing exemplar student work</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5617"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5E222343-8A5C-42C5-B500-9F47A6A364F7}" type="slidenum">
              <a:rPr lang="en-US" baseline="0" smtClean="0">
                <a:solidFill>
                  <a:srgbClr val="0A2D6B"/>
                </a:solidFill>
              </a:rPr>
              <a:pPr eaLnBrk="1" hangingPunct="1"/>
              <a:t>6</a:t>
            </a:fld>
            <a:endParaRPr lang="en-US" baseline="0" smtClean="0">
              <a:solidFill>
                <a:srgbClr val="0A2D6B"/>
              </a:solidFill>
            </a:endParaRPr>
          </a:p>
        </p:txBody>
      </p:sp>
    </p:spTree>
    <p:extLst>
      <p:ext uri="{BB962C8B-B14F-4D97-AF65-F5344CB8AC3E}">
        <p14:creationId xmlns:p14="http://schemas.microsoft.com/office/powerpoint/2010/main" val="3981333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81000" y="0"/>
            <a:ext cx="8229600" cy="1165225"/>
          </a:xfrm>
        </p:spPr>
        <p:txBody>
          <a:bodyPr>
            <a:normAutofit/>
          </a:bodyPr>
          <a:lstStyle/>
          <a:p>
            <a:pPr eaLnBrk="1" hangingPunct="1"/>
            <a:r>
              <a:rPr lang="en-US" sz="4400" dirty="0" smtClean="0">
                <a:latin typeface="Rockwell" pitchFamily="18" charset="0"/>
                <a:ea typeface="ＭＳ Ｐゴシック" pitchFamily="34" charset="-128"/>
              </a:rPr>
              <a:t>Mathematics Shift 5: Application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74003374"/>
              </p:ext>
            </p:extLst>
          </p:nvPr>
        </p:nvGraphicFramePr>
        <p:xfrm>
          <a:off x="457200" y="1219180"/>
          <a:ext cx="8077200" cy="5669300"/>
        </p:xfrm>
        <a:graphic>
          <a:graphicData uri="http://schemas.openxmlformats.org/drawingml/2006/table">
            <a:tbl>
              <a:tblPr firstRow="1" bandRow="1">
                <a:tableStyleId>{5C22544A-7EE6-4342-B048-85BDC9FD1C3A}</a:tableStyleId>
              </a:tblPr>
              <a:tblGrid>
                <a:gridCol w="2692400"/>
                <a:gridCol w="2692400"/>
                <a:gridCol w="2692400"/>
              </a:tblGrid>
              <a:tr h="448761">
                <a:tc>
                  <a:txBody>
                    <a:bodyPr/>
                    <a:lstStyle/>
                    <a:p>
                      <a:r>
                        <a:rPr lang="en-US" sz="1800" dirty="0" smtClean="0"/>
                        <a:t>What</a:t>
                      </a:r>
                      <a:r>
                        <a:rPr lang="en-US" sz="1800" baseline="0" dirty="0" smtClean="0"/>
                        <a:t> the Student Does…</a:t>
                      </a:r>
                      <a:endParaRPr lang="en-US" sz="1800" dirty="0"/>
                    </a:p>
                  </a:txBody>
                  <a:tcPr marT="45725" marB="45725"/>
                </a:tc>
                <a:tc>
                  <a:txBody>
                    <a:bodyPr/>
                    <a:lstStyle/>
                    <a:p>
                      <a:r>
                        <a:rPr lang="en-US" sz="1800" dirty="0" smtClean="0"/>
                        <a:t>What the Teacher Does…</a:t>
                      </a:r>
                      <a:endParaRPr lang="en-US" sz="1800" dirty="0"/>
                    </a:p>
                  </a:txBody>
                  <a:tcPr marT="45725" marB="45725"/>
                </a:tc>
                <a:tc>
                  <a:txBody>
                    <a:bodyPr/>
                    <a:lstStyle/>
                    <a:p>
                      <a:r>
                        <a:rPr lang="en-US" sz="1800" dirty="0" smtClean="0"/>
                        <a:t>What the Principal Does…</a:t>
                      </a:r>
                      <a:endParaRPr lang="en-US" sz="1800" dirty="0"/>
                    </a:p>
                  </a:txBody>
                  <a:tcPr marT="45725" marB="45725"/>
                </a:tc>
              </a:tr>
              <a:tr h="3526339">
                <a:tc>
                  <a:txBody>
                    <a:bodyPr/>
                    <a:lstStyle/>
                    <a:p>
                      <a:pPr>
                        <a:buFont typeface="Arial" pitchFamily="34" charset="0"/>
                        <a:buChar char="•"/>
                      </a:pPr>
                      <a:r>
                        <a:rPr lang="en-US" sz="1800" b="1" dirty="0" smtClean="0"/>
                        <a:t>Apply math in other content</a:t>
                      </a:r>
                      <a:r>
                        <a:rPr lang="en-US" sz="1800" b="1" baseline="0" dirty="0" smtClean="0"/>
                        <a:t> areas </a:t>
                      </a:r>
                      <a:r>
                        <a:rPr lang="en-US" sz="1800" baseline="0" dirty="0" smtClean="0"/>
                        <a:t>and situations, as relevant</a:t>
                      </a:r>
                    </a:p>
                    <a:p>
                      <a:pPr>
                        <a:buFont typeface="Arial" pitchFamily="34" charset="0"/>
                        <a:buChar char="•"/>
                      </a:pPr>
                      <a:r>
                        <a:rPr lang="en-US" sz="1800" baseline="0" dirty="0" smtClean="0"/>
                        <a:t>Choose the right math concept to solve a problem when not necessarily </a:t>
                      </a:r>
                      <a:r>
                        <a:rPr lang="en-US" sz="1800" b="1" baseline="0" dirty="0" smtClean="0"/>
                        <a:t>prompted </a:t>
                      </a:r>
                      <a:r>
                        <a:rPr lang="en-US" sz="1800" baseline="0" dirty="0" smtClean="0"/>
                        <a:t>to do so</a:t>
                      </a:r>
                    </a:p>
                  </a:txBody>
                  <a:tcPr marT="45725" marB="45725"/>
                </a:tc>
                <a:tc>
                  <a:txBody>
                    <a:bodyPr/>
                    <a:lstStyle/>
                    <a:p>
                      <a:pPr>
                        <a:buFont typeface="Arial" pitchFamily="34" charset="0"/>
                        <a:buChar char="•"/>
                      </a:pPr>
                      <a:r>
                        <a:rPr lang="en-US" sz="1800" dirty="0" smtClean="0"/>
                        <a:t>Apply</a:t>
                      </a:r>
                      <a:r>
                        <a:rPr lang="en-US" sz="1800" baseline="0" dirty="0" smtClean="0"/>
                        <a:t> math including areas where its not directly required (i.e. in science)</a:t>
                      </a:r>
                    </a:p>
                    <a:p>
                      <a:pPr>
                        <a:buFont typeface="Arial" pitchFamily="34" charset="0"/>
                        <a:buChar char="•"/>
                      </a:pPr>
                      <a:r>
                        <a:rPr lang="en-US" sz="1800" dirty="0" smtClean="0"/>
                        <a:t>Provide students with </a:t>
                      </a:r>
                      <a:r>
                        <a:rPr lang="en-US" sz="1800" b="1" dirty="0" smtClean="0"/>
                        <a:t>real world</a:t>
                      </a:r>
                      <a:r>
                        <a:rPr lang="en-US" sz="1800" b="1" baseline="0" dirty="0" smtClean="0"/>
                        <a:t> experiences</a:t>
                      </a:r>
                      <a:r>
                        <a:rPr lang="en-US" sz="1800" baseline="0" dirty="0" smtClean="0"/>
                        <a:t> and opportunities to apply what they have learned</a:t>
                      </a:r>
                      <a:endParaRPr lang="en-US" sz="1800" dirty="0"/>
                    </a:p>
                  </a:txBody>
                  <a:tcPr marT="45725" marB="45725"/>
                </a:tc>
                <a:tc>
                  <a:txBody>
                    <a:bodyPr/>
                    <a:lstStyle/>
                    <a:p>
                      <a:pPr>
                        <a:buFont typeface="Arial" pitchFamily="34" charset="0"/>
                        <a:buChar char="•"/>
                      </a:pPr>
                      <a:r>
                        <a:rPr lang="en-US" sz="1800" dirty="0" smtClean="0"/>
                        <a:t>Support science teachers about their role</a:t>
                      </a:r>
                      <a:r>
                        <a:rPr lang="en-US" sz="1800" baseline="0" dirty="0" smtClean="0"/>
                        <a:t> of math and literacy in the science classroom</a:t>
                      </a:r>
                    </a:p>
                    <a:p>
                      <a:pPr>
                        <a:buFont typeface="Arial" pitchFamily="34" charset="0"/>
                        <a:buChar char="•"/>
                      </a:pPr>
                      <a:r>
                        <a:rPr lang="en-US" sz="1800" baseline="0" dirty="0" smtClean="0"/>
                        <a:t>Create a </a:t>
                      </a:r>
                      <a:r>
                        <a:rPr lang="en-US" sz="1800" b="1" baseline="0" dirty="0" smtClean="0"/>
                        <a:t>culture of math application </a:t>
                      </a:r>
                      <a:r>
                        <a:rPr lang="en-US" sz="1800" baseline="0" dirty="0" smtClean="0"/>
                        <a:t>across the school</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25" marB="45725"/>
                </a:tc>
              </a:tr>
            </a:tbl>
          </a:graphicData>
        </a:graphic>
      </p:graphicFrame>
      <p:sp>
        <p:nvSpPr>
          <p:cNvPr id="2664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6E4864A9-1762-4FB0-9867-7AA7B1C72193}" type="slidenum">
              <a:rPr lang="en-US" baseline="0" smtClean="0">
                <a:solidFill>
                  <a:srgbClr val="0A2D6B"/>
                </a:solidFill>
              </a:rPr>
              <a:pPr eaLnBrk="1" hangingPunct="1"/>
              <a:t>7</a:t>
            </a:fld>
            <a:endParaRPr lang="en-US" baseline="0" smtClean="0">
              <a:solidFill>
                <a:srgbClr val="0A2D6B"/>
              </a:solidFill>
            </a:endParaRPr>
          </a:p>
        </p:txBody>
      </p:sp>
    </p:spTree>
    <p:extLst>
      <p:ext uri="{BB962C8B-B14F-4D97-AF65-F5344CB8AC3E}">
        <p14:creationId xmlns:p14="http://schemas.microsoft.com/office/powerpoint/2010/main" val="4087825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81000" y="152400"/>
            <a:ext cx="8229600" cy="941388"/>
          </a:xfrm>
        </p:spPr>
        <p:txBody>
          <a:bodyPr>
            <a:normAutofit/>
          </a:bodyPr>
          <a:lstStyle/>
          <a:p>
            <a:pPr eaLnBrk="1" hangingPunct="1"/>
            <a:r>
              <a:rPr lang="en-US" sz="4000" dirty="0" smtClean="0">
                <a:latin typeface="Rockwell" pitchFamily="18" charset="0"/>
                <a:ea typeface="ＭＳ Ｐゴシック" pitchFamily="34" charset="-128"/>
              </a:rPr>
              <a:t>Mathematics Shift 6: Dual Intensity</a:t>
            </a:r>
          </a:p>
        </p:txBody>
      </p:sp>
      <p:graphicFrame>
        <p:nvGraphicFramePr>
          <p:cNvPr id="5" name="Content Placeholder 4"/>
          <p:cNvGraphicFramePr>
            <a:graphicFrameLocks noGrp="1"/>
          </p:cNvGraphicFramePr>
          <p:nvPr>
            <p:ph idx="1"/>
          </p:nvPr>
        </p:nvGraphicFramePr>
        <p:xfrm>
          <a:off x="457200" y="1206500"/>
          <a:ext cx="8229600" cy="4846308"/>
        </p:xfrm>
        <a:graphic>
          <a:graphicData uri="http://schemas.openxmlformats.org/drawingml/2006/table">
            <a:tbl>
              <a:tblPr firstRow="1" bandRow="1">
                <a:tableStyleId>{5C22544A-7EE6-4342-B048-85BDC9FD1C3A}</a:tableStyleId>
              </a:tblPr>
              <a:tblGrid>
                <a:gridCol w="2743200"/>
                <a:gridCol w="2743200"/>
                <a:gridCol w="2743200"/>
              </a:tblGrid>
              <a:tr h="370814">
                <a:tc>
                  <a:txBody>
                    <a:bodyPr/>
                    <a:lstStyle/>
                    <a:p>
                      <a:r>
                        <a:rPr lang="en-US" sz="1800" dirty="0" smtClean="0"/>
                        <a:t>What</a:t>
                      </a:r>
                      <a:r>
                        <a:rPr lang="en-US" sz="1800" baseline="0" dirty="0" smtClean="0"/>
                        <a:t> the Student Does…</a:t>
                      </a:r>
                      <a:endParaRPr lang="en-US" sz="1800" dirty="0"/>
                    </a:p>
                  </a:txBody>
                  <a:tcPr marT="45717" marB="45717"/>
                </a:tc>
                <a:tc>
                  <a:txBody>
                    <a:bodyPr/>
                    <a:lstStyle/>
                    <a:p>
                      <a:r>
                        <a:rPr lang="en-US" sz="1800" dirty="0" smtClean="0"/>
                        <a:t>What the Teacher Does…</a:t>
                      </a:r>
                      <a:endParaRPr lang="en-US" sz="1800" dirty="0"/>
                    </a:p>
                  </a:txBody>
                  <a:tcPr marT="45717" marB="45717"/>
                </a:tc>
                <a:tc>
                  <a:txBody>
                    <a:bodyPr/>
                    <a:lstStyle/>
                    <a:p>
                      <a:r>
                        <a:rPr lang="en-US" sz="1800" dirty="0" smtClean="0"/>
                        <a:t>What the Principal Does…</a:t>
                      </a:r>
                      <a:endParaRPr lang="en-US" sz="1800" dirty="0"/>
                    </a:p>
                  </a:txBody>
                  <a:tcPr marT="45717" marB="45717"/>
                </a:tc>
              </a:tr>
              <a:tr h="4205949">
                <a:tc>
                  <a:txBody>
                    <a:bodyPr/>
                    <a:lstStyle/>
                    <a:p>
                      <a:pPr>
                        <a:buFont typeface="Arial" pitchFamily="34" charset="0"/>
                        <a:buChar char="•"/>
                      </a:pPr>
                      <a:r>
                        <a:rPr lang="en-US" sz="1800" dirty="0" smtClean="0"/>
                        <a:t>Practice</a:t>
                      </a:r>
                      <a:r>
                        <a:rPr lang="en-US" sz="1800" baseline="0" dirty="0" smtClean="0"/>
                        <a:t> math skills with an intensity that results in </a:t>
                      </a:r>
                      <a:r>
                        <a:rPr lang="en-US" sz="1800" b="1" baseline="0" dirty="0" smtClean="0"/>
                        <a:t>fluency</a:t>
                      </a:r>
                    </a:p>
                    <a:p>
                      <a:pPr>
                        <a:buFont typeface="Arial" pitchFamily="34" charset="0"/>
                        <a:buChar char="•"/>
                      </a:pPr>
                      <a:r>
                        <a:rPr lang="en-US" sz="1800" baseline="0" dirty="0" smtClean="0"/>
                        <a:t>Practice math concepts with an intensity that forces </a:t>
                      </a:r>
                      <a:r>
                        <a:rPr lang="en-US" sz="1800" b="1" baseline="0" dirty="0" smtClean="0"/>
                        <a:t>application</a:t>
                      </a:r>
                      <a:r>
                        <a:rPr lang="en-US" sz="1800" baseline="0" dirty="0" smtClean="0"/>
                        <a:t> in novel situations</a:t>
                      </a:r>
                      <a:endParaRPr lang="en-US" sz="1800" dirty="0"/>
                    </a:p>
                  </a:txBody>
                  <a:tcPr marT="45717" marB="45717"/>
                </a:tc>
                <a:tc>
                  <a:txBody>
                    <a:bodyPr/>
                    <a:lstStyle/>
                    <a:p>
                      <a:pPr>
                        <a:buFont typeface="Arial" pitchFamily="34" charset="0"/>
                        <a:buChar char="•"/>
                      </a:pPr>
                      <a:r>
                        <a:rPr lang="en-US" sz="1800" dirty="0" smtClean="0"/>
                        <a:t>Find the</a:t>
                      </a:r>
                      <a:r>
                        <a:rPr lang="en-US" sz="1800" baseline="0" dirty="0" smtClean="0"/>
                        <a:t> dual intensity </a:t>
                      </a:r>
                      <a:r>
                        <a:rPr lang="en-US" sz="1800" dirty="0" smtClean="0"/>
                        <a:t>between understanding and practice </a:t>
                      </a:r>
                      <a:r>
                        <a:rPr lang="en-US" sz="1800" b="1" dirty="0" smtClean="0"/>
                        <a:t>within different</a:t>
                      </a:r>
                      <a:r>
                        <a:rPr lang="en-US" sz="1800" b="1" baseline="0" dirty="0" smtClean="0"/>
                        <a:t> periods or different units</a:t>
                      </a:r>
                    </a:p>
                    <a:p>
                      <a:pPr>
                        <a:buFont typeface="Arial" pitchFamily="34" charset="0"/>
                        <a:buChar char="•"/>
                      </a:pPr>
                      <a:r>
                        <a:rPr lang="en-US" sz="1800" baseline="0" dirty="0" smtClean="0"/>
                        <a:t>Be ambitious in demands for </a:t>
                      </a:r>
                      <a:r>
                        <a:rPr lang="en-US" sz="1800" b="1" baseline="0" dirty="0" smtClean="0"/>
                        <a:t>fluency and practice</a:t>
                      </a:r>
                      <a:r>
                        <a:rPr lang="en-US" sz="1800" baseline="0" dirty="0" smtClean="0"/>
                        <a:t>, as well as the range of application</a:t>
                      </a:r>
                    </a:p>
                    <a:p>
                      <a:pPr>
                        <a:buFont typeface="Arial" pitchFamily="34" charset="0"/>
                        <a:buNone/>
                      </a:pPr>
                      <a:endParaRPr lang="en-US" sz="1800" baseline="0" dirty="0" smtClean="0"/>
                    </a:p>
                    <a:p>
                      <a:pPr>
                        <a:buFont typeface="Arial" pitchFamily="34" charset="0"/>
                        <a:buChar char="•"/>
                      </a:pPr>
                      <a:endParaRPr lang="en-US" sz="1800" dirty="0"/>
                    </a:p>
                  </a:txBody>
                  <a:tcPr marT="45717" marB="45717"/>
                </a:tc>
                <a:tc>
                  <a:txBody>
                    <a:bodyPr/>
                    <a:lstStyle/>
                    <a:p>
                      <a:pPr>
                        <a:buFont typeface="Arial" pitchFamily="34" charset="0"/>
                        <a:buChar char="•"/>
                      </a:pPr>
                      <a:r>
                        <a:rPr lang="en-US" sz="1800" dirty="0" smtClean="0"/>
                        <a:t>Provide enough math </a:t>
                      </a:r>
                      <a:r>
                        <a:rPr lang="en-US" sz="1800" b="1" dirty="0" smtClean="0"/>
                        <a:t>class time</a:t>
                      </a:r>
                      <a:r>
                        <a:rPr lang="en-US" sz="1800" b="1" baseline="0" dirty="0" smtClean="0"/>
                        <a:t> </a:t>
                      </a:r>
                      <a:r>
                        <a:rPr lang="en-US" sz="1800" baseline="0" dirty="0" smtClean="0"/>
                        <a:t>for teachers to focus and spend time on both fluency and application of concepts/ideas</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a:txBody>
                  <a:tcPr marT="45717" marB="45717"/>
                </a:tc>
              </a:tr>
            </a:tbl>
          </a:graphicData>
        </a:graphic>
      </p:graphicFrame>
      <p:sp>
        <p:nvSpPr>
          <p:cNvPr id="2766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06CEBDC0-1C6A-47A0-B9AE-669C4898983B}" type="slidenum">
              <a:rPr lang="en-US" baseline="0" smtClean="0">
                <a:solidFill>
                  <a:srgbClr val="0A2D6B"/>
                </a:solidFill>
              </a:rPr>
              <a:pPr eaLnBrk="1" hangingPunct="1"/>
              <a:t>8</a:t>
            </a:fld>
            <a:endParaRPr lang="en-US" baseline="0" smtClean="0">
              <a:solidFill>
                <a:srgbClr val="0A2D6B"/>
              </a:solidFill>
            </a:endParaRPr>
          </a:p>
        </p:txBody>
      </p:sp>
    </p:spTree>
    <p:extLst>
      <p:ext uri="{BB962C8B-B14F-4D97-AF65-F5344CB8AC3E}">
        <p14:creationId xmlns:p14="http://schemas.microsoft.com/office/powerpoint/2010/main" val="35229396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969</TotalTime>
  <Words>1482</Words>
  <Application>Microsoft Office PowerPoint</Application>
  <PresentationFormat>On-screen Show (4:3)</PresentationFormat>
  <Paragraphs>170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Mathematics Shift 1: Focus</vt:lpstr>
      <vt:lpstr>Priorities in Math</vt:lpstr>
      <vt:lpstr>Mathematics Shift 2: Coherence</vt:lpstr>
      <vt:lpstr>Mathematics Shift 3: Fluency</vt:lpstr>
      <vt:lpstr>Key Fluencies</vt:lpstr>
      <vt:lpstr>Mathematics Shift 4: Deep Understanding</vt:lpstr>
      <vt:lpstr>Mathematics Shift 5: Application</vt:lpstr>
      <vt:lpstr>Mathematics Shift 6: Dual Intensity</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AAwadalla</dc:creator>
  <cp:lastModifiedBy>AAwadalla</cp:lastModifiedBy>
  <cp:revision>12</cp:revision>
  <dcterms:created xsi:type="dcterms:W3CDTF">2013-09-12T02:16:42Z</dcterms:created>
  <dcterms:modified xsi:type="dcterms:W3CDTF">2013-09-18T18:13:31Z</dcterms:modified>
</cp:coreProperties>
</file>